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30276000" cx="21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8368" y="685800"/>
            <a:ext cx="242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d21083daa_1_0:notes"/>
          <p:cNvSpPr/>
          <p:nvPr>
            <p:ph idx="2" type="sldImg"/>
          </p:nvPr>
        </p:nvSpPr>
        <p:spPr>
          <a:xfrm>
            <a:off x="2218345" y="685800"/>
            <a:ext cx="242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d21083d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628650" lvl="0" marL="457200" rtl="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 rtl="0" algn="ctr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 rtl="0" algn="ctr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 rtl="0" algn="ctr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 rtl="0" algn="ctr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 rtl="0" algn="ctr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 rtl="0" algn="ctr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 rtl="0" algn="ctr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 rtl="0" algn="ctr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28936" y="12660471"/>
            <a:ext cx="19926000" cy="49551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628650" lvl="0" marL="457200" rtl="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8936" y="6783772"/>
            <a:ext cx="9354000" cy="20109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539750" lvl="0" marL="4572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11300967" y="6783772"/>
            <a:ext cx="9354000" cy="20109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539750" lvl="0" marL="4572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495300" lvl="0" marL="4572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 rt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21925" lIns="321925" spcFirstLastPara="1" rIns="321925" wrap="square" tIns="321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indent="-628650" lvl="0" marL="457200" rtl="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25" lIns="321925" spcFirstLastPara="1" rIns="321925" wrap="square" tIns="321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25" lIns="321925" spcFirstLastPara="1" rIns="321925" wrap="square" tIns="321925">
            <a:normAutofit/>
          </a:bodyPr>
          <a:lstStyle>
            <a:lvl1pPr indent="-6286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indent="-539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indent="-539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indent="-539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indent="-539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indent="-539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indent="-539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indent="-539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indent="-539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925" lIns="321925" spcFirstLastPara="1" rIns="321925" wrap="square" tIns="321925">
            <a:normAutofit/>
          </a:bodyPr>
          <a:lstStyle>
            <a:lvl1pPr lvl="0" rtl="0" algn="r">
              <a:buNone/>
              <a:defRPr sz="3500">
                <a:solidFill>
                  <a:schemeClr val="dk2"/>
                </a:solidFill>
              </a:defRPr>
            </a:lvl1pPr>
            <a:lvl2pPr lvl="1" rtl="0" algn="r">
              <a:buNone/>
              <a:defRPr sz="3500">
                <a:solidFill>
                  <a:schemeClr val="dk2"/>
                </a:solidFill>
              </a:defRPr>
            </a:lvl2pPr>
            <a:lvl3pPr lvl="2" rtl="0" algn="r">
              <a:buNone/>
              <a:defRPr sz="3500">
                <a:solidFill>
                  <a:schemeClr val="dk2"/>
                </a:solidFill>
              </a:defRPr>
            </a:lvl3pPr>
            <a:lvl4pPr lvl="3" rtl="0" algn="r">
              <a:buNone/>
              <a:defRPr sz="3500">
                <a:solidFill>
                  <a:schemeClr val="dk2"/>
                </a:solidFill>
              </a:defRPr>
            </a:lvl4pPr>
            <a:lvl5pPr lvl="4" rtl="0" algn="r">
              <a:buNone/>
              <a:defRPr sz="3500">
                <a:solidFill>
                  <a:schemeClr val="dk2"/>
                </a:solidFill>
              </a:defRPr>
            </a:lvl5pPr>
            <a:lvl6pPr lvl="5" rtl="0" algn="r">
              <a:buNone/>
              <a:defRPr sz="3500">
                <a:solidFill>
                  <a:schemeClr val="dk2"/>
                </a:solidFill>
              </a:defRPr>
            </a:lvl6pPr>
            <a:lvl7pPr lvl="6" rtl="0" algn="r">
              <a:buNone/>
              <a:defRPr sz="3500">
                <a:solidFill>
                  <a:schemeClr val="dk2"/>
                </a:solidFill>
              </a:defRPr>
            </a:lvl7pPr>
            <a:lvl8pPr lvl="7" rtl="0" algn="r">
              <a:buNone/>
              <a:defRPr sz="3500">
                <a:solidFill>
                  <a:schemeClr val="dk2"/>
                </a:solidFill>
              </a:defRPr>
            </a:lvl8pPr>
            <a:lvl9pPr lvl="8" rtl="0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81100" y="262200"/>
            <a:ext cx="20821800" cy="2975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jpg"/><Relationship Id="rId22" Type="http://schemas.openxmlformats.org/officeDocument/2006/relationships/image" Target="../media/image17.png"/><Relationship Id="rId21" Type="http://schemas.openxmlformats.org/officeDocument/2006/relationships/image" Target="../media/image14.png"/><Relationship Id="rId24" Type="http://schemas.openxmlformats.org/officeDocument/2006/relationships/image" Target="../media/image25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26" Type="http://schemas.openxmlformats.org/officeDocument/2006/relationships/image" Target="../media/image23.png"/><Relationship Id="rId25" Type="http://schemas.openxmlformats.org/officeDocument/2006/relationships/image" Target="../media/image18.png"/><Relationship Id="rId28" Type="http://schemas.openxmlformats.org/officeDocument/2006/relationships/image" Target="../media/image21.png"/><Relationship Id="rId27" Type="http://schemas.openxmlformats.org/officeDocument/2006/relationships/image" Target="../media/image22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29" Type="http://schemas.openxmlformats.org/officeDocument/2006/relationships/image" Target="../media/image19.png"/><Relationship Id="rId7" Type="http://schemas.openxmlformats.org/officeDocument/2006/relationships/image" Target="../media/image2.jpg"/><Relationship Id="rId8" Type="http://schemas.openxmlformats.org/officeDocument/2006/relationships/image" Target="../media/image6.jpg"/><Relationship Id="rId31" Type="http://schemas.openxmlformats.org/officeDocument/2006/relationships/image" Target="../media/image26.png"/><Relationship Id="rId30" Type="http://schemas.openxmlformats.org/officeDocument/2006/relationships/image" Target="../media/image24.png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32" Type="http://schemas.openxmlformats.org/officeDocument/2006/relationships/image" Target="../media/image27.png"/><Relationship Id="rId13" Type="http://schemas.openxmlformats.org/officeDocument/2006/relationships/image" Target="../media/image29.jpg"/><Relationship Id="rId12" Type="http://schemas.openxmlformats.org/officeDocument/2006/relationships/image" Target="../media/image30.jpg"/><Relationship Id="rId15" Type="http://schemas.openxmlformats.org/officeDocument/2006/relationships/image" Target="../media/image10.png"/><Relationship Id="rId14" Type="http://schemas.openxmlformats.org/officeDocument/2006/relationships/image" Target="../media/image12.png"/><Relationship Id="rId17" Type="http://schemas.openxmlformats.org/officeDocument/2006/relationships/image" Target="../media/image13.jpg"/><Relationship Id="rId16" Type="http://schemas.openxmlformats.org/officeDocument/2006/relationships/image" Target="../media/image11.png"/><Relationship Id="rId19" Type="http://schemas.openxmlformats.org/officeDocument/2006/relationships/image" Target="../media/image16.jpg"/><Relationship Id="rId1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554476" y="20492800"/>
            <a:ext cx="5140623" cy="2952313"/>
            <a:chOff x="1020601" y="20380938"/>
            <a:chExt cx="5140623" cy="2952313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9223" y="20380938"/>
              <a:ext cx="1278925" cy="1184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/>
            <p:nvPr/>
          </p:nvSpPr>
          <p:spPr>
            <a:xfrm rot="-1008310">
              <a:off x="3195966" y="21209768"/>
              <a:ext cx="1554382" cy="133531"/>
            </a:xfrm>
            <a:prstGeom prst="rightArrow">
              <a:avLst>
                <a:gd fmla="val 50000" name="adj1"/>
                <a:gd fmla="val 784293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703580">
              <a:off x="3122290" y="22239746"/>
              <a:ext cx="1554340" cy="133558"/>
            </a:xfrm>
            <a:prstGeom prst="rightArrow">
              <a:avLst>
                <a:gd fmla="val 50000" name="adj1"/>
                <a:gd fmla="val 784293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3062775" y="22505450"/>
              <a:ext cx="1526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可以辨識</a:t>
              </a:r>
              <a:endParaRPr/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3062775" y="20666075"/>
              <a:ext cx="1526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無法</a:t>
              </a: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辨識</a:t>
              </a:r>
              <a:endParaRPr/>
            </a:p>
          </p:txBody>
        </p:sp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0601" y="20617038"/>
              <a:ext cx="2042178" cy="247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6138" y="21609450"/>
              <a:ext cx="1425086" cy="172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3"/>
          <p:cNvSpPr txBox="1"/>
          <p:nvPr/>
        </p:nvSpPr>
        <p:spPr>
          <a:xfrm>
            <a:off x="687625" y="2647925"/>
            <a:ext cx="987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現在大部分使用者對於圖片的使用習慣，常常是將許多圖片儲存到同一資料夾中卻無法將其好好分類，例如會將偶像的重複照片存到裝置內的追星族，或是在日常對話中會加入梗圖的梗圖使用者，都會有圖片過於雜亂且未經過整理而找不到圖的窘境。因此我們以這類使用者客群為出發點，做出一個在電腦端執行的相似系列圖片整理系統。</a:t>
            </a:r>
            <a:endParaRPr sz="26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650" y="10004824"/>
            <a:ext cx="1939363" cy="2064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5533355" y="10165859"/>
            <a:ext cx="5034941" cy="1746530"/>
            <a:chOff x="624948" y="15106650"/>
            <a:chExt cx="5677011" cy="2064700"/>
          </a:xfrm>
        </p:grpSpPr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b="27707" l="0" r="5285" t="5268"/>
            <a:stretch/>
          </p:blipFill>
          <p:spPr>
            <a:xfrm>
              <a:off x="3212848" y="15180825"/>
              <a:ext cx="3089111" cy="19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 rotWithShape="1">
            <a:blip r:embed="rId7">
              <a:alphaModFix/>
            </a:blip>
            <a:srcRect b="11315" l="0" r="0" t="8376"/>
            <a:stretch/>
          </p:blipFill>
          <p:spPr>
            <a:xfrm>
              <a:off x="624948" y="15106650"/>
              <a:ext cx="2697550" cy="1990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2015" y="10004824"/>
            <a:ext cx="2431285" cy="20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975" y="12879191"/>
            <a:ext cx="4573445" cy="460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0117" y="12879187"/>
            <a:ext cx="4913908" cy="622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11">
            <a:alphaModFix/>
          </a:blip>
          <a:srcRect b="0" l="2075" r="0" t="0"/>
          <a:stretch/>
        </p:blipFill>
        <p:spPr>
          <a:xfrm>
            <a:off x="10987538" y="11189512"/>
            <a:ext cx="44210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0" y="223325"/>
            <a:ext cx="2138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849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84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國立臺北大學資訊工程學系110學年度專題</a:t>
            </a:r>
            <a:endParaRPr b="1" sz="3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284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相似系列圖片自動整理系統</a:t>
            </a:r>
            <a:endParaRPr b="1"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284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3" name="Google Shape;73;p13"/>
          <p:cNvGrpSpPr/>
          <p:nvPr/>
        </p:nvGrpSpPr>
        <p:grpSpPr>
          <a:xfrm>
            <a:off x="5533351" y="7544215"/>
            <a:ext cx="4924757" cy="1746489"/>
            <a:chOff x="701250" y="9953350"/>
            <a:chExt cx="5713175" cy="1914800"/>
          </a:xfrm>
        </p:grpSpPr>
        <p:pic>
          <p:nvPicPr>
            <p:cNvPr id="74" name="Google Shape;7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1250" y="9953350"/>
              <a:ext cx="2883050" cy="19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84300" y="9953350"/>
              <a:ext cx="2830125" cy="191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3"/>
          <p:cNvSpPr txBox="1"/>
          <p:nvPr/>
        </p:nvSpPr>
        <p:spPr>
          <a:xfrm>
            <a:off x="5533297" y="6939488"/>
            <a:ext cx="49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二、人物背景、姿勢幾乎一樣</a:t>
            </a:r>
            <a:endParaRPr sz="2400"/>
          </a:p>
        </p:txBody>
      </p:sp>
      <p:sp>
        <p:nvSpPr>
          <p:cNvPr id="77" name="Google Shape;77;p13"/>
          <p:cNvSpPr txBox="1"/>
          <p:nvPr/>
        </p:nvSpPr>
        <p:spPr>
          <a:xfrm>
            <a:off x="703650" y="9425325"/>
            <a:ext cx="39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三、調整過色調、濾鏡</a:t>
            </a:r>
            <a:endParaRPr sz="2400"/>
          </a:p>
        </p:txBody>
      </p:sp>
      <p:sp>
        <p:nvSpPr>
          <p:cNvPr id="78" name="Google Shape;78;p13"/>
          <p:cNvSpPr txBox="1"/>
          <p:nvPr/>
        </p:nvSpPr>
        <p:spPr>
          <a:xfrm>
            <a:off x="5533350" y="9443575"/>
            <a:ext cx="51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四、有模板的、文字代換過的梗圖</a:t>
            </a:r>
            <a:endParaRPr sz="2400"/>
          </a:p>
        </p:txBody>
      </p:sp>
      <p:sp>
        <p:nvSpPr>
          <p:cNvPr id="79" name="Google Shape;79;p13"/>
          <p:cNvSpPr txBox="1"/>
          <p:nvPr/>
        </p:nvSpPr>
        <p:spPr>
          <a:xfrm>
            <a:off x="812638" y="6939475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一、部分相同或經裁切</a:t>
            </a:r>
            <a:endParaRPr sz="2400"/>
          </a:p>
        </p:txBody>
      </p:sp>
      <p:sp>
        <p:nvSpPr>
          <p:cNvPr id="80" name="Google Shape;80;p13"/>
          <p:cNvSpPr txBox="1"/>
          <p:nvPr/>
        </p:nvSpPr>
        <p:spPr>
          <a:xfrm>
            <a:off x="817926" y="12179950"/>
            <a:ext cx="96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成果：</a:t>
            </a:r>
            <a:r>
              <a:rPr b="1" lang="en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能將指定資料夾內混亂的圖片自動分於各系列資料夾</a:t>
            </a:r>
            <a:endParaRPr sz="2200"/>
          </a:p>
        </p:txBody>
      </p:sp>
      <p:grpSp>
        <p:nvGrpSpPr>
          <p:cNvPr id="81" name="Google Shape;81;p13"/>
          <p:cNvGrpSpPr/>
          <p:nvPr/>
        </p:nvGrpSpPr>
        <p:grpSpPr>
          <a:xfrm>
            <a:off x="3001688" y="1788750"/>
            <a:ext cx="5600700" cy="765000"/>
            <a:chOff x="1992625" y="2933700"/>
            <a:chExt cx="5600700" cy="765000"/>
          </a:xfrm>
        </p:grpSpPr>
        <p:sp>
          <p:nvSpPr>
            <p:cNvPr id="82" name="Google Shape;82;p13"/>
            <p:cNvSpPr/>
            <p:nvPr/>
          </p:nvSpPr>
          <p:spPr>
            <a:xfrm>
              <a:off x="1992625" y="2933700"/>
              <a:ext cx="5600700" cy="7650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 txBox="1"/>
            <p:nvPr/>
          </p:nvSpPr>
          <p:spPr>
            <a:xfrm>
              <a:off x="4264525" y="2962200"/>
              <a:ext cx="1056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簡介</a:t>
              </a:r>
              <a:endParaRPr sz="5500"/>
            </a:p>
          </p:txBody>
        </p:sp>
      </p:grpSp>
      <p:grpSp>
        <p:nvGrpSpPr>
          <p:cNvPr id="84" name="Google Shape;84;p13"/>
          <p:cNvGrpSpPr/>
          <p:nvPr/>
        </p:nvGrpSpPr>
        <p:grpSpPr>
          <a:xfrm>
            <a:off x="3001688" y="5117513"/>
            <a:ext cx="5600700" cy="765000"/>
            <a:chOff x="1992625" y="8353463"/>
            <a:chExt cx="5600700" cy="765000"/>
          </a:xfrm>
        </p:grpSpPr>
        <p:sp>
          <p:nvSpPr>
            <p:cNvPr id="85" name="Google Shape;85;p13"/>
            <p:cNvSpPr/>
            <p:nvPr/>
          </p:nvSpPr>
          <p:spPr>
            <a:xfrm>
              <a:off x="1992625" y="8353463"/>
              <a:ext cx="5600700" cy="7650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553392" y="8375600"/>
              <a:ext cx="24792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3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問題與目的</a:t>
              </a:r>
              <a:endParaRPr sz="5600"/>
            </a:p>
          </p:txBody>
        </p:sp>
      </p:grpSp>
      <p:sp>
        <p:nvSpPr>
          <p:cNvPr id="87" name="Google Shape;87;p13"/>
          <p:cNvSpPr txBox="1"/>
          <p:nvPr/>
        </p:nvSpPr>
        <p:spPr>
          <a:xfrm>
            <a:off x="664750" y="5968150"/>
            <a:ext cx="9874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使用者的裝置裡不乏有以下幾種類型的多張圖片，而我們系統的主要功能就是將這些性質相同的圖片分類到一起。</a:t>
            </a:r>
            <a:endParaRPr sz="1600"/>
          </a:p>
        </p:txBody>
      </p:sp>
      <p:grpSp>
        <p:nvGrpSpPr>
          <p:cNvPr id="88" name="Google Shape;88;p13"/>
          <p:cNvGrpSpPr/>
          <p:nvPr/>
        </p:nvGrpSpPr>
        <p:grpSpPr>
          <a:xfrm>
            <a:off x="12940263" y="1748788"/>
            <a:ext cx="5600700" cy="765000"/>
            <a:chOff x="12642775" y="9942150"/>
            <a:chExt cx="5600700" cy="765000"/>
          </a:xfrm>
        </p:grpSpPr>
        <p:sp>
          <p:nvSpPr>
            <p:cNvPr id="89" name="Google Shape;89;p13"/>
            <p:cNvSpPr/>
            <p:nvPr/>
          </p:nvSpPr>
          <p:spPr>
            <a:xfrm>
              <a:off x="12642775" y="9942150"/>
              <a:ext cx="5600700" cy="7650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14026093" y="9963000"/>
              <a:ext cx="28341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方法概述</a:t>
              </a:r>
              <a:endParaRPr b="1" sz="3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0954845" y="2700054"/>
            <a:ext cx="4818856" cy="1906621"/>
            <a:chOff x="10267500" y="12973491"/>
            <a:chExt cx="6791904" cy="2616110"/>
          </a:xfrm>
        </p:grpSpPr>
        <p:pic>
          <p:nvPicPr>
            <p:cNvPr id="92" name="Google Shape;92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879025" y="12973500"/>
              <a:ext cx="3180379" cy="261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267500" y="12973491"/>
              <a:ext cx="3611514" cy="2616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13"/>
          <p:cNvGrpSpPr/>
          <p:nvPr/>
        </p:nvGrpSpPr>
        <p:grpSpPr>
          <a:xfrm>
            <a:off x="10993496" y="5329443"/>
            <a:ext cx="4800965" cy="1910363"/>
            <a:chOff x="152400" y="152400"/>
            <a:chExt cx="7315199" cy="2852992"/>
          </a:xfrm>
        </p:grpSpPr>
        <p:sp>
          <p:nvSpPr>
            <p:cNvPr id="95" name="Google Shape;95;p13"/>
            <p:cNvSpPr/>
            <p:nvPr/>
          </p:nvSpPr>
          <p:spPr>
            <a:xfrm>
              <a:off x="152400" y="152400"/>
              <a:ext cx="7315175" cy="2852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Snipaste_2022-05-16_03-15-53.png" id="96" name="Google Shape;96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2400" y="152400"/>
              <a:ext cx="7315199" cy="28529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3"/>
          <p:cNvSpPr txBox="1"/>
          <p:nvPr/>
        </p:nvSpPr>
        <p:spPr>
          <a:xfrm>
            <a:off x="10993501" y="4765800"/>
            <a:ext cx="480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用SIFT找出所有關鍵點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127275" y="5309650"/>
            <a:ext cx="4421075" cy="19499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16135688" y="4760050"/>
            <a:ext cx="481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找出最相近的五個關鍵點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6147088" y="7400300"/>
            <a:ext cx="503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 截取三角形延伸出去之方形區塊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1038294" y="9937875"/>
            <a:ext cx="987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. 將截取之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方形區塊以aHash比對。若其漢明距離小於12，兩原始圖片視為『相似系列圖片』。將大圖視為『母圖』，以改善圖庫檢測效率。</a:t>
            </a:r>
            <a:endParaRPr sz="1900"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815347" y="7530950"/>
            <a:ext cx="4543105" cy="1746515"/>
            <a:chOff x="10267500" y="12973491"/>
            <a:chExt cx="6791904" cy="2616110"/>
          </a:xfrm>
        </p:grpSpPr>
        <p:pic>
          <p:nvPicPr>
            <p:cNvPr id="103" name="Google Shape;103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879025" y="12973500"/>
              <a:ext cx="3180379" cy="261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267500" y="12973491"/>
              <a:ext cx="3611514" cy="2616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3"/>
          <p:cNvSpPr/>
          <p:nvPr/>
        </p:nvSpPr>
        <p:spPr>
          <a:xfrm>
            <a:off x="12940288" y="15276875"/>
            <a:ext cx="5600700" cy="76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實驗結果對比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3001688" y="19327013"/>
            <a:ext cx="5600700" cy="76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一般方法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07" name="Google Shape;107;p13"/>
          <p:cNvGrpSpPr/>
          <p:nvPr/>
        </p:nvGrpSpPr>
        <p:grpSpPr>
          <a:xfrm>
            <a:off x="1342163" y="24135461"/>
            <a:ext cx="8520027" cy="3233350"/>
            <a:chOff x="266675" y="23970961"/>
            <a:chExt cx="8520027" cy="3233350"/>
          </a:xfrm>
        </p:grpSpPr>
        <p:pic>
          <p:nvPicPr>
            <p:cNvPr id="108" name="Google Shape;108;p1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081400" y="23997336"/>
              <a:ext cx="3705302" cy="320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66675" y="23970961"/>
              <a:ext cx="2406174" cy="320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672847" y="23970967"/>
              <a:ext cx="2406174" cy="3206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3"/>
          <p:cNvSpPr txBox="1"/>
          <p:nvPr/>
        </p:nvSpPr>
        <p:spPr>
          <a:xfrm>
            <a:off x="1378188" y="23566038"/>
            <a:ext cx="852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SIFT演算法：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通常用在找出圖片中關鍵點，做拼接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圖片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1449574" y="21299363"/>
            <a:ext cx="291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AHash 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算法：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只能辨識相同區塊、比例的圖片。</a:t>
            </a: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44600" y="27489450"/>
            <a:ext cx="9514800" cy="1839300"/>
            <a:chOff x="844600" y="27489450"/>
            <a:chExt cx="9514800" cy="1839300"/>
          </a:xfrm>
        </p:grpSpPr>
        <p:sp>
          <p:nvSpPr>
            <p:cNvPr id="114" name="Google Shape;114;p13"/>
            <p:cNvSpPr txBox="1"/>
            <p:nvPr/>
          </p:nvSpPr>
          <p:spPr>
            <a:xfrm>
              <a:off x="844600" y="27489450"/>
              <a:ext cx="9514800" cy="18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9900FF"/>
                  </a:solidFill>
                  <a:latin typeface="DFKai-SB"/>
                  <a:ea typeface="DFKai-SB"/>
                  <a:cs typeface="DFKai-SB"/>
                  <a:sym typeface="DFKai-SB"/>
                </a:rPr>
                <a:t>►圖庫檢測</a:t>
              </a:r>
              <a:endParaRPr b="1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因相似系列圖片間的多樣關係，通常使用暴力法將圖片以兩兩對比，共需進行        次，相當耗時，且會有圖片間相似度的問題。</a:t>
              </a:r>
              <a:endParaRPr b="1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pic>
          <p:nvPicPr>
            <p:cNvPr id="115" name="Google Shape;115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258275" y="28353300"/>
              <a:ext cx="564976" cy="55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3"/>
          <p:cNvSpPr txBox="1"/>
          <p:nvPr/>
        </p:nvSpPr>
        <p:spPr>
          <a:xfrm>
            <a:off x="16073450" y="2700063"/>
            <a:ext cx="50349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rPr>
              <a:t>►兩圖檢測</a:t>
            </a:r>
            <a:endParaRPr b="1" sz="2500">
              <a:solidFill>
                <a:srgbClr val="9900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   以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兩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張部分相同的圖片為例。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0. 做Size-Reduce，將長邊超過 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    1K/2K/4K的圖片縮小2/4/8倍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15658188" y="11210425"/>
            <a:ext cx="5307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rPr>
              <a:t>►圖庫檢測</a:t>
            </a:r>
            <a:endParaRPr b="1" sz="2500">
              <a:solidFill>
                <a:srgbClr val="9900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AutoNum type="arabicPeriod"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新進圖依序與『母圖』比對。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AutoNum type="arabicPeriod"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比對成功，加入該群，若新進圖較原母圖大，更新新進圖為新母圖；皆比對失敗，新進圖自成一群，且為該群母圖。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AutoNum type="arabicPeriod"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若一群母圖發生更新，比對新母圖與後續群母圖之關係，若檢測為相似系列圖片，兩群合併。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038288" y="20624988"/>
            <a:ext cx="27432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 txBox="1"/>
          <p:nvPr/>
        </p:nvSpPr>
        <p:spPr>
          <a:xfrm>
            <a:off x="14109063" y="20674525"/>
            <a:ext cx="6741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若兩張圖片應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一組/群，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其關係以布林值1表示，反之，以布林值0表示。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以G表示實際關係，T表示檢測關係。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20" name="Google Shape;120;p13"/>
          <p:cNvGrpSpPr/>
          <p:nvPr/>
        </p:nvGrpSpPr>
        <p:grpSpPr>
          <a:xfrm>
            <a:off x="11007306" y="7984073"/>
            <a:ext cx="4819060" cy="1910312"/>
            <a:chOff x="16045400" y="5719638"/>
            <a:chExt cx="4909393" cy="1925911"/>
          </a:xfrm>
        </p:grpSpPr>
        <p:pic>
          <p:nvPicPr>
            <p:cNvPr id="121" name="Google Shape;121;p13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8633701" y="5719649"/>
              <a:ext cx="2321092" cy="192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3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16045400" y="5719638"/>
              <a:ext cx="2588300" cy="19065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3"/>
          <p:cNvSpPr txBox="1"/>
          <p:nvPr/>
        </p:nvSpPr>
        <p:spPr>
          <a:xfrm>
            <a:off x="10954850" y="7403163"/>
            <a:ext cx="481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找相似三角形，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按比例縮放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24" name="Google Shape;124;p13"/>
          <p:cNvGrpSpPr/>
          <p:nvPr/>
        </p:nvGrpSpPr>
        <p:grpSpPr>
          <a:xfrm>
            <a:off x="16147091" y="7961059"/>
            <a:ext cx="4740575" cy="1906690"/>
            <a:chOff x="10869700" y="8466025"/>
            <a:chExt cx="5265550" cy="2114550"/>
          </a:xfrm>
        </p:grpSpPr>
        <p:pic>
          <p:nvPicPr>
            <p:cNvPr id="125" name="Google Shape;125;p13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13546950" y="8475313"/>
              <a:ext cx="2588300" cy="2095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3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10869700" y="8466025"/>
              <a:ext cx="2647950" cy="211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3"/>
          <p:cNvSpPr txBox="1"/>
          <p:nvPr/>
        </p:nvSpPr>
        <p:spPr>
          <a:xfrm>
            <a:off x="10920525" y="26668225"/>
            <a:ext cx="9640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＊</a:t>
            </a: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A ~ F 皆採暴力法做圖庫檢測。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兩圖檢測：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A - aHash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 - Ours w/o 0, r/match-template 4&amp;5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C - Ours r/match-template 4&amp;5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 - Ours w/o 0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E - Ours w/o 0, r/match-template 4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F - Ours r/match-template 4</a:t>
            </a:r>
            <a:endParaRPr b="1"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849175" y="20237150"/>
            <a:ext cx="370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rPr>
              <a:t>►</a:t>
            </a:r>
            <a:r>
              <a:rPr b="1" lang="en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rPr>
              <a:t>兩</a:t>
            </a:r>
            <a:r>
              <a:rPr b="1" lang="en" sz="2500">
                <a:solidFill>
                  <a:srgbClr val="9900FF"/>
                </a:solidFill>
                <a:latin typeface="DFKai-SB"/>
                <a:ea typeface="DFKai-SB"/>
                <a:cs typeface="DFKai-SB"/>
                <a:sym typeface="DFKai-SB"/>
              </a:rPr>
              <a:t>圖檢測</a:t>
            </a:r>
            <a:endParaRPr>
              <a:solidFill>
                <a:srgbClr val="9900FF"/>
              </a:solidFill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17726287" y="16843725"/>
            <a:ext cx="2914950" cy="3633800"/>
            <a:chOff x="17960000" y="15666950"/>
            <a:chExt cx="2914950" cy="3633800"/>
          </a:xfrm>
        </p:grpSpPr>
        <p:pic>
          <p:nvPicPr>
            <p:cNvPr id="130" name="Google Shape;130;p1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7960012" y="15666950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user\AppData\Local\Microsoft\Windows\INetCache\Content.Word\app1.png" id="131" name="Google Shape;131;p13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9535725" y="15666950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6.googleusercontent.com/ovWuUVvoff7bdSamGXO7zUaxRWAjI-YfXMES88V73xoc8fJiArfvjf5KYIcn3fGGW6s52XbVTUhcQYDHrFQo0r989XzaZyxGuY2LZR4y9S3tyorfbK7L35MGZeLIIqEUytrzVFwe8XxOl6Ye" id="132" name="Google Shape;132;p13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17960000" y="17446162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HIZ3d71Pu1L67fURstxhdd9ULEcp_nMWwr7OKaqD7oYWOyev-UtlEJn5L_kZ9yq0iv8qjFW0CfEuaZmBTC046M8fRUsbLMtyBi58MdXi3QZazsbdBq0JNi0B2wMYHBjH1dzE0Qa2vLGqEqZ2" id="133" name="Google Shape;133;p13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19535750" y="17446167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3"/>
            <p:cNvSpPr txBox="1"/>
            <p:nvPr/>
          </p:nvSpPr>
          <p:spPr>
            <a:xfrm>
              <a:off x="18387025" y="16879463"/>
              <a:ext cx="37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A</a:t>
              </a:r>
              <a:endParaRPr b="1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20016325" y="16930738"/>
              <a:ext cx="37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B</a:t>
              </a:r>
              <a:endParaRPr/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18387025" y="18706850"/>
              <a:ext cx="37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C</a:t>
              </a:r>
              <a:endParaRPr/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20016325" y="18731350"/>
              <a:ext cx="37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D</a:t>
              </a:r>
              <a:endParaRPr b="1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38" name="Google Shape;138;p13"/>
          <p:cNvSpPr txBox="1"/>
          <p:nvPr/>
        </p:nvSpPr>
        <p:spPr>
          <a:xfrm>
            <a:off x="10910613" y="16174463"/>
            <a:ext cx="964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以100組成對照片測試：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10920538" y="22247988"/>
            <a:ext cx="964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以167張41群照片測試：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0840025" y="16855713"/>
            <a:ext cx="65151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840013" y="22858225"/>
            <a:ext cx="98012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